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79" r:id="rId4"/>
    <p:sldId id="257" r:id="rId5"/>
    <p:sldId id="280" r:id="rId6"/>
    <p:sldId id="281" r:id="rId7"/>
    <p:sldId id="282" r:id="rId8"/>
    <p:sldId id="258" r:id="rId9"/>
    <p:sldId id="260" r:id="rId10"/>
    <p:sldId id="261" r:id="rId11"/>
    <p:sldId id="28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9" autoAdjust="0"/>
    <p:restoredTop sz="94660"/>
  </p:normalViewPr>
  <p:slideViewPr>
    <p:cSldViewPr>
      <p:cViewPr varScale="1">
        <p:scale>
          <a:sx n="78" d="100"/>
          <a:sy n="78" d="100"/>
        </p:scale>
        <p:origin x="1661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0.24009380771847963"/>
          <c:y val="7.9593226899998967E-2"/>
          <c:w val="0.6416037231457179"/>
          <c:h val="0.757932842137684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Naïve Bayes</c:v>
                </c:pt>
                <c:pt idx="1">
                  <c:v>Logistic Regression</c:v>
                </c:pt>
                <c:pt idx="2">
                  <c:v>Decision Tree</c:v>
                </c:pt>
                <c:pt idx="3">
                  <c:v>Random Forest</c:v>
                </c:pt>
                <c:pt idx="4">
                  <c:v>SVM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0.95799999999999996</c:v>
                </c:pt>
                <c:pt idx="1">
                  <c:v>0.99099999999999999</c:v>
                </c:pt>
                <c:pt idx="2">
                  <c:v>0.99570000000000003</c:v>
                </c:pt>
                <c:pt idx="3">
                  <c:v>0.99329999999999996</c:v>
                </c:pt>
                <c:pt idx="4">
                  <c:v>0.99619999999999997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2-4450-8C1A-83CCE2EF1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3078528"/>
        <c:axId val="139205248"/>
      </c:barChart>
      <c:catAx>
        <c:axId val="14307852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39205248"/>
        <c:crosses val="autoZero"/>
        <c:auto val="1"/>
        <c:lblAlgn val="ctr"/>
        <c:lblOffset val="100"/>
        <c:noMultiLvlLbl val="0"/>
      </c:catAx>
      <c:valAx>
        <c:axId val="139205248"/>
        <c:scaling>
          <c:orientation val="minMax"/>
        </c:scaling>
        <c:delete val="0"/>
        <c:axPos val="b"/>
        <c:majorGridlines/>
        <c:numFmt formatCode="0.00%" sourceLinked="1"/>
        <c:majorTickMark val="out"/>
        <c:minorTickMark val="none"/>
        <c:tickLblPos val="nextTo"/>
        <c:crossAx val="143078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23032711188879"/>
          <c:y val="3.3651180975186906E-2"/>
          <c:w val="0.16998067949839604"/>
          <c:h val="7.507595621086606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B231-6122-42C1-B3AE-B268F2626915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D341E-EE9F-47D7-BB1A-E207E2CCB6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https://www.researchgate.net/publication/334192809_A_Study_on_Fake_News_Detection_Using_Naive_Bayes_SVM_Neural_Networks_and_LSTM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https://www.researchgate.net/publication/350287290_Fake_News_Classification_Using_Random_Forest_and_Decision_Tree_J48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https://ijesc.org/upload/ef1625de3da5edd5ced54e70bc68663d.Identification%20of%20Fake%20News%20through%20SVM%20and%20Random%20Forest.pdf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https://www.irjet.net/archives/V6/i5/IRJET-V6I5733.pdf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D341E-EE9F-47D7-BB1A-E207E2CCB67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DC32F-E23E-4219-A6D8-49B25911662B}" type="datetimeFigureOut">
              <a:rPr lang="en-US" smtClean="0"/>
              <a:t>30-Nov-21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2265-869D-4EBB-A8A6-33C51DBDFEC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s229.stanford.edu/proj2017/final-reports/5244348.pdf" TargetMode="External"/><Relationship Id="rId2" Type="http://schemas.openxmlformats.org/officeDocument/2006/relationships/hyperlink" Target="https://arxiv.org/pdf/1708.01967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kaggle.com/c/fake-news/data" TargetMode="External"/><Relationship Id="rId4" Type="http://schemas.openxmlformats.org/officeDocument/2006/relationships/hyperlink" Target="https://github.com/bs-detector/bs-detecto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998" y="836712"/>
            <a:ext cx="8199986" cy="1656184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>
                <a:latin typeface="Arial Black" panose="020B0A04020102020204" pitchFamily="34" charset="0"/>
              </a:rPr>
              <a:t>IMPOSTER CONTENT DETECTION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76056" y="5445224"/>
            <a:ext cx="38884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dirty="0"/>
              <a:t>      Submitted to -  Amir Khan Sir</a:t>
            </a:r>
          </a:p>
          <a:p>
            <a:pPr algn="just"/>
            <a:r>
              <a:rPr lang="en-IN" dirty="0"/>
              <a:t>            (Technical Trainer CSE)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AAFB2-4B7A-47CF-A0FB-5657484FE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36423" r="29525" b="15137"/>
          <a:stretch/>
        </p:blipFill>
        <p:spPr>
          <a:xfrm>
            <a:off x="399997" y="2852936"/>
            <a:ext cx="4172003" cy="2376265"/>
          </a:xfrm>
          <a:prstGeom prst="rect">
            <a:avLst/>
          </a:prstGeom>
          <a:effectLst>
            <a:reflection blurRad="6350" stA="52000" endA="300" endPos="35000" dir="5400000" sy="-100000" algn="bl" rotWithShape="0"/>
            <a:softEdge rad="63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4608512" cy="64807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sz="3200" dirty="0"/>
              <a:t>WORKFLOW</a:t>
            </a:r>
            <a:endParaRPr lang="en-US" sz="32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0DE374-97F5-465D-A587-3FD190656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46" t="20414" r="26967" b="40421"/>
          <a:stretch/>
        </p:blipFill>
        <p:spPr>
          <a:xfrm>
            <a:off x="1835696" y="1520788"/>
            <a:ext cx="6048672" cy="381642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E0DBE-A576-4690-A6D0-9D1869560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73050"/>
            <a:ext cx="8147248" cy="67563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500" dirty="0"/>
              <a:t>The machine learning process consist of following steps: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1)</a:t>
            </a:r>
            <a:r>
              <a:rPr lang="en-US" sz="2500" b="1" dirty="0"/>
              <a:t>Data collection and preparation</a:t>
            </a:r>
            <a:r>
              <a:rPr lang="en-US" sz="2500" dirty="0"/>
              <a:t>, which includes getting the training data, cleaning it and preparing it to the process of features extraction.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2) </a:t>
            </a:r>
            <a:r>
              <a:rPr lang="en-US" sz="2500" b="1" dirty="0"/>
              <a:t>Feature Selection, </a:t>
            </a:r>
            <a:r>
              <a:rPr lang="en-US" sz="2500" dirty="0"/>
              <a:t>which consist of identifying the features that are most useful for the problem.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3</a:t>
            </a:r>
            <a:r>
              <a:rPr lang="en-US" sz="2500" b="1" dirty="0"/>
              <a:t>) Algorithm choice</a:t>
            </a:r>
            <a:r>
              <a:rPr lang="en-US" sz="2500" dirty="0"/>
              <a:t>, given the dataset, after selecting the features, we should choose the suitable algorithm to extract these features from the dataset.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4) </a:t>
            </a:r>
            <a:r>
              <a:rPr lang="en-US" sz="2500" b="1" dirty="0"/>
              <a:t>Parameter and model selection</a:t>
            </a:r>
            <a:r>
              <a:rPr lang="en-US" sz="2500" dirty="0"/>
              <a:t>, which means choosing the machine learning model and setting its parameters to guarantee the best </a:t>
            </a:r>
            <a:r>
              <a:rPr lang="en-US" sz="2500" dirty="0" err="1"/>
              <a:t>performace</a:t>
            </a:r>
            <a:r>
              <a:rPr lang="en-US" sz="2500" dirty="0"/>
              <a:t> with extracted features.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5) </a:t>
            </a:r>
            <a:r>
              <a:rPr lang="en-US" sz="2500" b="1" dirty="0"/>
              <a:t>Build a model</a:t>
            </a:r>
            <a:r>
              <a:rPr lang="en-US" sz="2500" dirty="0"/>
              <a:t>, as given the dataset, algorithm, and parameters, training uses computational resources in order to build a model of the data in order to predict the outputs on new data.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r>
              <a:rPr lang="en-US" sz="2500" dirty="0"/>
              <a:t>6) </a:t>
            </a:r>
            <a:r>
              <a:rPr lang="en-US" sz="2500" b="1" dirty="0"/>
              <a:t>Testing the model</a:t>
            </a:r>
            <a:r>
              <a:rPr lang="en-US" sz="2500" dirty="0"/>
              <a:t>, as before the model is used, it needed to be tested and evaluated for accuracy on data that it was not trained 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01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DATA PRE-PROCESSING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To bring your text into a form that is predictable and analyzable for your task.</a:t>
            </a:r>
          </a:p>
          <a:p>
            <a:r>
              <a:rPr lang="en-IN" sz="2000" dirty="0"/>
              <a:t>Tokenization, Stemming, Lemmatization.</a:t>
            </a:r>
          </a:p>
          <a:p>
            <a:r>
              <a:rPr lang="en-IN" sz="2000" dirty="0"/>
              <a:t>Cleaning data in many ways like breaking into small chunks, simplifying tenses and using base form of the word.</a:t>
            </a:r>
          </a:p>
          <a:p>
            <a:endParaRPr lang="en-IN" sz="2000" dirty="0"/>
          </a:p>
          <a:p>
            <a:pPr>
              <a:buNone/>
            </a:pPr>
            <a:endParaRPr lang="en-US" sz="2000" dirty="0"/>
          </a:p>
        </p:txBody>
      </p:sp>
      <p:pic>
        <p:nvPicPr>
          <p:cNvPr id="5" name="Shape 100"/>
          <p:cNvPicPr preferRelativeResize="0">
            <a:picLocks noGrp="1"/>
          </p:cNvPicPr>
          <p:nvPr>
            <p:ph sz="half" idx="2"/>
          </p:nvPr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644008" y="1916832"/>
            <a:ext cx="4038600" cy="284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1003">
            <a:schemeClr val="dk1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MODELS USED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Naïve </a:t>
            </a:r>
            <a:r>
              <a:rPr lang="en-IN" dirty="0" err="1"/>
              <a:t>Bayes</a:t>
            </a:r>
            <a:endParaRPr lang="en-IN" dirty="0"/>
          </a:p>
          <a:p>
            <a:r>
              <a:rPr lang="en-IN" dirty="0"/>
              <a:t>Support Vector Machine (SVM)</a:t>
            </a:r>
          </a:p>
          <a:p>
            <a:r>
              <a:rPr lang="en-IN" dirty="0"/>
              <a:t>Decision Tree</a:t>
            </a:r>
          </a:p>
          <a:p>
            <a:r>
              <a:rPr lang="en-IN" dirty="0"/>
              <a:t>Random Forest</a:t>
            </a:r>
          </a:p>
          <a:p>
            <a:r>
              <a:rPr lang="en-IN" dirty="0"/>
              <a:t>Logistic Regression</a:t>
            </a:r>
            <a:endParaRPr lang="en-US" dirty="0"/>
          </a:p>
        </p:txBody>
      </p:sp>
      <p:pic>
        <p:nvPicPr>
          <p:cNvPr id="5" name="Shape 114"/>
          <p:cNvPicPr preferRelativeResize="0">
            <a:picLocks noGrp="1"/>
          </p:cNvPicPr>
          <p:nvPr>
            <p:ph sz="half" idx="2"/>
          </p:nvPr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648200" y="2157559"/>
            <a:ext cx="4038600" cy="341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en-IN" dirty="0"/>
              <a:t>Naïve </a:t>
            </a:r>
            <a:r>
              <a:rPr lang="en-IN" dirty="0" err="1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" sz="2000" dirty="0"/>
              <a:t>Classification technique based on Bayes’ theorem with an assumption of independence among predictors.</a:t>
            </a:r>
          </a:p>
          <a:p>
            <a:r>
              <a:rPr lang="en" sz="2000" dirty="0"/>
              <a:t>Conversion of data set into frequency table.</a:t>
            </a:r>
          </a:p>
          <a:p>
            <a:r>
              <a:rPr lang="en" sz="2000" dirty="0"/>
              <a:t>Create likelihood table with the help of probability.</a:t>
            </a:r>
          </a:p>
          <a:p>
            <a:r>
              <a:rPr lang="en" sz="2000" dirty="0"/>
              <a:t>Calculating posterior probability using the given formula for each class.</a:t>
            </a:r>
            <a:endParaRPr lang="en-US" sz="2000" dirty="0"/>
          </a:p>
        </p:txBody>
      </p:sp>
      <p:pic>
        <p:nvPicPr>
          <p:cNvPr id="5" name="Shape 121"/>
          <p:cNvPicPr preferRelativeResize="0">
            <a:picLocks noGrp="1"/>
          </p:cNvPicPr>
          <p:nvPr>
            <p:ph sz="half" idx="2"/>
          </p:nvPr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4788024" y="1484784"/>
            <a:ext cx="4176464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Support Vector Machine</a:t>
            </a:r>
          </a:p>
          <a:p>
            <a:r>
              <a:rPr lang="en-IN" sz="2400" dirty="0"/>
              <a:t>Used </a:t>
            </a:r>
            <a:r>
              <a:rPr lang="en-IN" sz="2400" dirty="0" err="1"/>
              <a:t>interchangebly</a:t>
            </a:r>
            <a:r>
              <a:rPr lang="en-IN" sz="2400" dirty="0"/>
              <a:t> using Support vector Network(SVN)</a:t>
            </a:r>
          </a:p>
          <a:p>
            <a:r>
              <a:rPr lang="en-IN" sz="2400" dirty="0"/>
              <a:t>Model is constructed post training of SVM</a:t>
            </a:r>
          </a:p>
          <a:p>
            <a:r>
              <a:rPr lang="en-IN" sz="2400" dirty="0"/>
              <a:t>Distinguish the category for the new data</a:t>
            </a:r>
          </a:p>
          <a:p>
            <a:r>
              <a:rPr lang="en-IN" sz="2400" dirty="0"/>
              <a:t>To find a </a:t>
            </a:r>
            <a:r>
              <a:rPr lang="en-IN" sz="2400" dirty="0" err="1"/>
              <a:t>hyperlane</a:t>
            </a:r>
            <a:r>
              <a:rPr lang="en-IN" sz="2400" dirty="0"/>
              <a:t> that divides the data in two groups</a:t>
            </a:r>
            <a:endParaRPr lang="en-US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26745" t="38037" r="17982" b="20756"/>
          <a:stretch>
            <a:fillRect/>
          </a:stretch>
        </p:blipFill>
        <p:spPr bwMode="auto">
          <a:xfrm>
            <a:off x="4355976" y="1772816"/>
            <a:ext cx="460851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Contains only numeric and categorical kind of data.</a:t>
            </a:r>
          </a:p>
          <a:p>
            <a:r>
              <a:rPr lang="en-IN" sz="2400" dirty="0"/>
              <a:t>Can’t examine continuous type of data.</a:t>
            </a:r>
          </a:p>
          <a:p>
            <a:r>
              <a:rPr lang="en-IN" sz="2400" dirty="0" err="1"/>
              <a:t>Subtree</a:t>
            </a:r>
            <a:r>
              <a:rPr lang="en-IN" sz="2400" dirty="0"/>
              <a:t> replacement, </a:t>
            </a:r>
            <a:r>
              <a:rPr lang="en-IN" sz="2400" dirty="0" err="1"/>
              <a:t>Subtree</a:t>
            </a:r>
            <a:r>
              <a:rPr lang="en-IN" sz="2400" dirty="0"/>
              <a:t> Raising.</a:t>
            </a:r>
          </a:p>
          <a:p>
            <a:endParaRPr lang="en-US" sz="2400" dirty="0"/>
          </a:p>
        </p:txBody>
      </p:sp>
      <p:pic>
        <p:nvPicPr>
          <p:cNvPr id="5" name="Content Placeholder 4" descr="fake4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499992" y="1628800"/>
            <a:ext cx="4038600" cy="314853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Used for classification and regression issues.</a:t>
            </a:r>
          </a:p>
          <a:p>
            <a:r>
              <a:rPr lang="en-IN" sz="2400" dirty="0"/>
              <a:t>Combination of several decision trees.</a:t>
            </a:r>
          </a:p>
          <a:p>
            <a:r>
              <a:rPr lang="en-US" sz="2400" dirty="0"/>
              <a:t>produces one class and bootstraps the votes to obtain the better accuracy from the technique.</a:t>
            </a:r>
          </a:p>
          <a:p>
            <a:r>
              <a:rPr lang="en-US" sz="2400" dirty="0"/>
              <a:t>At any node, a decision will be made.</a:t>
            </a:r>
          </a:p>
        </p:txBody>
      </p:sp>
      <p:pic>
        <p:nvPicPr>
          <p:cNvPr id="5" name="Content Placeholder 4" descr="3406775c0c6f8fd9f8701c7ca671dad9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2495180"/>
            <a:ext cx="4038600" cy="2736002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Used to predict the probability of a categorical dependent variable.</a:t>
            </a:r>
          </a:p>
          <a:p>
            <a:r>
              <a:rPr lang="en-US" sz="2400" dirty="0"/>
              <a:t>The dependent variable is a binary variable.</a:t>
            </a:r>
          </a:p>
          <a:p>
            <a:r>
              <a:rPr lang="en-US" sz="2400" dirty="0"/>
              <a:t>It contains data coded as 1 (yes, success, etc) or 0 (no, failure, etc.).</a:t>
            </a:r>
          </a:p>
          <a:p>
            <a:r>
              <a:rPr lang="en-US" sz="2400" dirty="0"/>
              <a:t>Predicts P(Y=1) as a function of X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COMPARISON OF MODELS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93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Model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Naïve</a:t>
                      </a:r>
                      <a:r>
                        <a:rPr lang="en-IN" baseline="0" dirty="0"/>
                        <a:t> </a:t>
                      </a:r>
                      <a:r>
                        <a:rPr lang="en-IN" baseline="0" dirty="0" err="1"/>
                        <a:t>Bayes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95.80%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Logistic</a:t>
                      </a:r>
                      <a:r>
                        <a:rPr lang="en-IN" baseline="0" dirty="0"/>
                        <a:t>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99.10%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Decision</a:t>
                      </a:r>
                      <a:r>
                        <a:rPr lang="en-IN" baseline="0" dirty="0"/>
                        <a:t>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Random</a:t>
                      </a:r>
                      <a:r>
                        <a:rPr lang="en-IN" baseline="0" dirty="0"/>
                        <a:t>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849">
                <a:tc>
                  <a:txBody>
                    <a:bodyPr/>
                    <a:lstStyle/>
                    <a:p>
                      <a:r>
                        <a:rPr lang="en-IN" dirty="0"/>
                        <a:t>Support Vector 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99.62%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Members of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Ojasva</a:t>
            </a:r>
            <a:r>
              <a:rPr lang="en-IN" dirty="0"/>
              <a:t> </a:t>
            </a:r>
            <a:r>
              <a:rPr lang="en-IN" dirty="0" err="1"/>
              <a:t>Saxena</a:t>
            </a:r>
            <a:r>
              <a:rPr lang="en-IN" dirty="0"/>
              <a:t> (191500520)</a:t>
            </a:r>
          </a:p>
          <a:p>
            <a:r>
              <a:rPr lang="en-IN" dirty="0" err="1"/>
              <a:t>Pranjal</a:t>
            </a:r>
            <a:r>
              <a:rPr lang="en-IN" dirty="0"/>
              <a:t> </a:t>
            </a:r>
            <a:r>
              <a:rPr lang="en-IN" dirty="0" err="1"/>
              <a:t>Bansal</a:t>
            </a:r>
            <a:r>
              <a:rPr lang="en-IN" dirty="0"/>
              <a:t> (191500569)</a:t>
            </a:r>
          </a:p>
          <a:p>
            <a:r>
              <a:rPr lang="en-IN" dirty="0" err="1"/>
              <a:t>Soniya</a:t>
            </a:r>
            <a:r>
              <a:rPr lang="en-IN" dirty="0"/>
              <a:t> </a:t>
            </a:r>
            <a:r>
              <a:rPr lang="en-IN" dirty="0" err="1"/>
              <a:t>Sahu</a:t>
            </a:r>
            <a:r>
              <a:rPr lang="en-IN" dirty="0"/>
              <a:t> (191500820)</a:t>
            </a:r>
          </a:p>
          <a:p>
            <a:r>
              <a:rPr lang="en-IN" dirty="0" err="1"/>
              <a:t>Shriyanshi</a:t>
            </a:r>
            <a:r>
              <a:rPr lang="en-IN" dirty="0"/>
              <a:t> Patwa (191500790)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GRAPHICAL REPRESENTATION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9512" y="1772816"/>
          <a:ext cx="8964488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CONFUSION MATRIX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Also known as an error matrix.</a:t>
            </a:r>
          </a:p>
          <a:p>
            <a:r>
              <a:rPr lang="en-US" sz="2800" dirty="0"/>
              <a:t>Table layout that allows visualization of the performance of an algorithm, typically a supervised learning one.</a:t>
            </a:r>
          </a:p>
          <a:p>
            <a:r>
              <a:rPr lang="en-US" sz="2800" dirty="0"/>
              <a:t>Compares the actual target values with those predicted by the machine learning model.</a:t>
            </a:r>
          </a:p>
          <a:p>
            <a:r>
              <a:rPr lang="en-US" sz="2800" dirty="0"/>
              <a:t>The name stems from the fact that it makes it easy to see whether the system is confusing two classes.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Confusion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Naïve </a:t>
            </a:r>
            <a:r>
              <a:rPr lang="en-IN" dirty="0" err="1"/>
              <a:t>Bayes</a:t>
            </a:r>
            <a:endParaRPr lang="en-US" dirty="0"/>
          </a:p>
        </p:txBody>
      </p:sp>
      <p:pic>
        <p:nvPicPr>
          <p:cNvPr id="7" name="Content Placeholder 6" descr="WhatsApp Image 2021-11-28 at 19.09.00.jpe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9424" y="2634139"/>
            <a:ext cx="4015740" cy="303276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Logistic Regression</a:t>
            </a:r>
            <a:endParaRPr lang="en-US" dirty="0"/>
          </a:p>
        </p:txBody>
      </p:sp>
      <p:pic>
        <p:nvPicPr>
          <p:cNvPr id="8" name="Content Placeholder 7" descr="WhatsApp Image 2021-11-28 at 19.10.39.jpe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4008" y="2636912"/>
            <a:ext cx="4041775" cy="2817209"/>
          </a:xfrm>
        </p:spPr>
      </p:pic>
      <p:cxnSp>
        <p:nvCxnSpPr>
          <p:cNvPr id="10" name="Straight Connector 9"/>
          <p:cNvCxnSpPr/>
          <p:nvPr/>
        </p:nvCxnSpPr>
        <p:spPr>
          <a:xfrm>
            <a:off x="4644008" y="1628800"/>
            <a:ext cx="0" cy="489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Confusion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N" dirty="0"/>
              <a:t>Decision Tree</a:t>
            </a:r>
            <a:endParaRPr lang="en-US" dirty="0"/>
          </a:p>
        </p:txBody>
      </p:sp>
      <p:pic>
        <p:nvPicPr>
          <p:cNvPr id="7" name="Content Placeholder 6" descr="WhatsApp Image 2021-11-28 at 19.15.01.jpe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14204" y="2676049"/>
            <a:ext cx="3726180" cy="294894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IN" dirty="0"/>
              <a:t>Random Forest</a:t>
            </a:r>
            <a:endParaRPr lang="en-US" dirty="0"/>
          </a:p>
        </p:txBody>
      </p:sp>
      <p:pic>
        <p:nvPicPr>
          <p:cNvPr id="8" name="Content Placeholder 7" descr="WhatsApp Image 2021-11-28 at 19.21.45.jpe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45025" y="2601552"/>
            <a:ext cx="4041775" cy="3097933"/>
          </a:xfrm>
        </p:spPr>
      </p:pic>
      <p:cxnSp>
        <p:nvCxnSpPr>
          <p:cNvPr id="10" name="Straight Connector 9"/>
          <p:cNvCxnSpPr/>
          <p:nvPr/>
        </p:nvCxnSpPr>
        <p:spPr>
          <a:xfrm>
            <a:off x="4499992" y="1484784"/>
            <a:ext cx="0" cy="4968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IN" dirty="0"/>
              <a:t>Confusion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1760" y="1484784"/>
            <a:ext cx="4040188" cy="639762"/>
          </a:xfrm>
        </p:spPr>
        <p:txBody>
          <a:bodyPr/>
          <a:lstStyle/>
          <a:p>
            <a:pPr algn="ctr"/>
            <a:r>
              <a:rPr lang="en-IN" dirty="0"/>
              <a:t>SVM</a:t>
            </a:r>
            <a:endParaRPr lang="en-US" dirty="0"/>
          </a:p>
        </p:txBody>
      </p:sp>
      <p:pic>
        <p:nvPicPr>
          <p:cNvPr id="7" name="Content Placeholder 6" descr="WhatsApp Image 2021-11-28 at 19.22.41.jpe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2488406" y="2729071"/>
            <a:ext cx="3886200" cy="2903220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CHALLENGES FACED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Lack of clean data to directly work with might have slowed down our progress</a:t>
            </a:r>
          </a:p>
          <a:p>
            <a:r>
              <a:rPr lang="en" dirty="0"/>
              <a:t>Content based classification is just a part of the whole picture</a:t>
            </a:r>
          </a:p>
          <a:p>
            <a:r>
              <a:rPr lang="en" dirty="0"/>
              <a:t>Distinguish between click-bait and actual fake news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IN" b="1" dirty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add more datasets to check the credibility of our existing system.</a:t>
            </a:r>
          </a:p>
          <a:p>
            <a:r>
              <a:rPr lang="en-IN" dirty="0"/>
              <a:t>Include more algorithms to the current system</a:t>
            </a:r>
          </a:p>
          <a:p>
            <a:r>
              <a:rPr lang="en-IN" dirty="0"/>
              <a:t>Introduce the web version of the existing system with the help of Google flask and web development.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8002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400" dirty="0"/>
              <a:t>A special thanks to our mentor</a:t>
            </a:r>
            <a:br>
              <a:rPr lang="en-IN" sz="2400" dirty="0"/>
            </a:br>
            <a:r>
              <a:rPr lang="en-IN" sz="2400" dirty="0"/>
              <a:t>Amir Khan Sir(Technical Trainer) for providing his assistance to us whenever we required it.</a:t>
            </a:r>
            <a:endParaRPr lang="en-US" sz="2400" dirty="0"/>
          </a:p>
        </p:txBody>
      </p:sp>
      <p:pic>
        <p:nvPicPr>
          <p:cNvPr id="3" name="Picture 2" descr="thnksssss.jfif"/>
          <p:cNvPicPr>
            <a:picLocks noChangeAspect="1"/>
          </p:cNvPicPr>
          <p:nvPr/>
        </p:nvPicPr>
        <p:blipFill>
          <a:blip r:embed="rId2" cstate="print"/>
          <a:srcRect b="8823"/>
          <a:stretch>
            <a:fillRect/>
          </a:stretch>
        </p:blipFill>
        <p:spPr>
          <a:xfrm>
            <a:off x="5148064" y="3789040"/>
            <a:ext cx="3340871" cy="22322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42C1-E5C4-4155-A776-93E51760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0C5DD2-0C1D-408E-A78F-0B5D32F281E8}"/>
              </a:ext>
            </a:extLst>
          </p:cNvPr>
          <p:cNvSpPr txBox="1"/>
          <p:nvPr/>
        </p:nvSpPr>
        <p:spPr>
          <a:xfrm>
            <a:off x="1835696" y="1772816"/>
            <a:ext cx="5886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 News Detection: A Data Mining Perspective</a:t>
            </a:r>
            <a:endParaRPr lang="en" dirty="0"/>
          </a:p>
          <a:p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 News Identification - Stanford CS 229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BS Detector</a:t>
            </a:r>
            <a:endParaRPr lang="en" dirty="0"/>
          </a:p>
          <a:p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 from Kaggle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7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3ED3-525E-45FA-BCF8-6147282E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/>
          <a:lstStyle/>
          <a:p>
            <a:r>
              <a:rPr lang="en-US" b="1" dirty="0"/>
              <a:t>WHAT IS FAKE NEWS?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88BA-40A8-4118-ACC2-003B13940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993" y="1844824"/>
            <a:ext cx="843528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Fake news is news designed to deliberately spread hoaxes, propaganda and disinformation.</a:t>
            </a:r>
          </a:p>
          <a:p>
            <a:r>
              <a:rPr lang="en-US" dirty="0"/>
              <a:t>It denotes a type of yellow journalism which intentionally presents misinformation or hoaxes spreading through both traditional print news media and recent online social media.</a:t>
            </a:r>
          </a:p>
          <a:p>
            <a:r>
              <a:rPr lang="en-US" dirty="0"/>
              <a:t>This is often done to further or impose certain ideas and is often achieved with political agendas.</a:t>
            </a:r>
          </a:p>
          <a:p>
            <a:r>
              <a:rPr lang="en-US" dirty="0"/>
              <a:t>Often fake news will mimic real headlines and twist the story.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093FD9-A771-4966-8158-7CCCDA605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75" t="16238" r="20863" b="23577"/>
          <a:stretch/>
        </p:blipFill>
        <p:spPr>
          <a:xfrm>
            <a:off x="5868144" y="274638"/>
            <a:ext cx="3552645" cy="194211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750973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IN" b="1" dirty="0"/>
              <a:t>MOTIVATION</a:t>
            </a:r>
            <a:endParaRPr lang="en-US" b="1" dirty="0"/>
          </a:p>
        </p:txBody>
      </p:sp>
      <p:pic>
        <p:nvPicPr>
          <p:cNvPr id="4" name="Content Placeholder 3" descr="fake.jpe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424430"/>
            <a:ext cx="4038600" cy="287750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IN" dirty="0"/>
              <a:t>The increment of the false news on different websites.</a:t>
            </a:r>
          </a:p>
          <a:p>
            <a:r>
              <a:rPr lang="en-IN" dirty="0"/>
              <a:t>People believing these news and spreading them further.</a:t>
            </a:r>
          </a:p>
          <a:p>
            <a:r>
              <a:rPr lang="en-IN" dirty="0"/>
              <a:t>The government not taking solid actions against it.</a:t>
            </a:r>
          </a:p>
          <a:p>
            <a:r>
              <a:rPr lang="en-IN" dirty="0"/>
              <a:t>Media also playing a vital role in it and not trying to stop it.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CBEE-B6B9-439D-A1B8-0F84FB37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recognize a Fake News Story?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98379-495E-47EA-A5CA-118ADD80C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88840"/>
            <a:ext cx="5122912" cy="5165724"/>
          </a:xfrm>
        </p:spPr>
        <p:txBody>
          <a:bodyPr/>
          <a:lstStyle/>
          <a:p>
            <a:r>
              <a:rPr lang="en-US" dirty="0"/>
              <a:t>Watch for headline and content typos.</a:t>
            </a:r>
          </a:p>
          <a:p>
            <a:r>
              <a:rPr lang="en-US" dirty="0"/>
              <a:t>Watch for excessive punctuation.</a:t>
            </a:r>
          </a:p>
          <a:p>
            <a:r>
              <a:rPr lang="en-US" dirty="0"/>
              <a:t>Watch for biased vocabulary.</a:t>
            </a:r>
          </a:p>
          <a:p>
            <a:r>
              <a:rPr lang="en-US" dirty="0"/>
              <a:t>Example: “Immigrants” vs. “Illegals”.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B858B2-8F97-443A-A7E5-B1CB10954DF0}"/>
              </a:ext>
            </a:extLst>
          </p:cNvPr>
          <p:cNvSpPr txBox="1">
            <a:spLocks/>
          </p:cNvSpPr>
          <p:nvPr/>
        </p:nvSpPr>
        <p:spPr>
          <a:xfrm>
            <a:off x="432885" y="274638"/>
            <a:ext cx="82296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HOW TO RECOGNIZE A FAKE STORY?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427B7-4737-42B1-BA8B-B9D37E7A5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8" t="18017" r="41725" b="27384"/>
          <a:stretch/>
        </p:blipFill>
        <p:spPr>
          <a:xfrm>
            <a:off x="5554123" y="2348880"/>
            <a:ext cx="3563888" cy="2808312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64370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CE7D1-A2A1-407A-A7B8-754C1213D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Fake News With Natural Language Processing(NLP)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3580C-31EC-406F-99DA-4C137100D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700808"/>
            <a:ext cx="4906888" cy="47419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As human beings, when we read a sentence or a paragraph, we can interpret the words with the whole document and understand the context.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today’s volume of news, it is possible to teach a computer how to read and understand the difference between real news and fake news using Natural Language Processing(NLP).The building blocks are </a:t>
            </a:r>
            <a:r>
              <a:rPr lang="en-US" dirty="0" err="1"/>
              <a:t>Dta</a:t>
            </a:r>
            <a:r>
              <a:rPr lang="en-US" dirty="0"/>
              <a:t> Set and Machine Learning Algorithms.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73B02B-13EB-4D85-BAF4-52C6C87B1DDC}"/>
              </a:ext>
            </a:extLst>
          </p:cNvPr>
          <p:cNvSpPr txBox="1">
            <a:spLocks/>
          </p:cNvSpPr>
          <p:nvPr/>
        </p:nvSpPr>
        <p:spPr>
          <a:xfrm>
            <a:off x="457200" y="315615"/>
            <a:ext cx="8229600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1" dirty="0"/>
              <a:t>DETECTING FAKE NEWS WITH NATURAL LANGUAGE PROCESSING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B2C9D7-D721-4E99-B19B-4A876694A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2" t="41192" r="42513" b="12718"/>
          <a:stretch/>
        </p:blipFill>
        <p:spPr>
          <a:xfrm>
            <a:off x="5148064" y="1916832"/>
            <a:ext cx="399593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1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17E1-B093-45FC-8620-0C967AFA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EFE1-DBC6-4340-B7B1-E7B193769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3052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project helps to find a way to utilize Natural Language Processing(NLP) to identify and classify fake news articles. The main objective is to detect the fake news which is a classic text classification problem.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66506-E66A-4495-83CC-06BF7341A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797152"/>
            <a:ext cx="8229600" cy="13290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16A5DE-A18C-482C-9AD2-08438774C66C}"/>
              </a:ext>
            </a:extLst>
          </p:cNvPr>
          <p:cNvSpPr txBox="1">
            <a:spLocks/>
          </p:cNvSpPr>
          <p:nvPr/>
        </p:nvSpPr>
        <p:spPr>
          <a:xfrm>
            <a:off x="467544" y="332656"/>
            <a:ext cx="82296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9913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552" y="2332037"/>
            <a:ext cx="4038600" cy="4525963"/>
          </a:xfrm>
          <a:effectLst>
            <a:softEdge rad="12700"/>
          </a:effectLst>
        </p:spPr>
        <p:txBody>
          <a:bodyPr/>
          <a:lstStyle/>
          <a:p>
            <a:pPr algn="ctr">
              <a:buNone/>
            </a:pPr>
            <a:r>
              <a:rPr lang="en-IN" dirty="0"/>
              <a:t>The requirement of a reliable source that can identify unreliable news based on the content provided.</a:t>
            </a:r>
            <a:endParaRPr lang="en-US" dirty="0"/>
          </a:p>
        </p:txBody>
      </p:sp>
      <p:pic>
        <p:nvPicPr>
          <p:cNvPr id="5" name="Content Placeholder 4" descr="fake2.jfif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860032" y="2060848"/>
            <a:ext cx="3794822" cy="331236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/>
              <a:t>DATA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Data Source is – </a:t>
            </a:r>
            <a:r>
              <a:rPr lang="en-IN" dirty="0" err="1"/>
              <a:t>Kaggle</a:t>
            </a:r>
            <a:endParaRPr lang="en-IN" dirty="0"/>
          </a:p>
          <a:p>
            <a:r>
              <a:rPr lang="en-IN" dirty="0"/>
              <a:t>DATA ITEMS- Title, Text, Subject, Date, Class.</a:t>
            </a:r>
          </a:p>
          <a:p>
            <a:r>
              <a:rPr lang="en-IN" dirty="0"/>
              <a:t>Label 1- Unreliable</a:t>
            </a:r>
          </a:p>
          <a:p>
            <a:r>
              <a:rPr lang="en-IN" dirty="0"/>
              <a:t>Label 0- Reliable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67607F-DE90-43AB-8E0E-ED1AAB154A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3000" t="23796" r="28632" b="13035"/>
          <a:stretch/>
        </p:blipFill>
        <p:spPr bwMode="auto">
          <a:xfrm>
            <a:off x="4678024" y="1700808"/>
            <a:ext cx="3812232" cy="4104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1167</Words>
  <Application>Microsoft Office PowerPoint</Application>
  <PresentationFormat>On-screen Show (4:3)</PresentationFormat>
  <Paragraphs>143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Black</vt:lpstr>
      <vt:lpstr>Calibri</vt:lpstr>
      <vt:lpstr>Office Theme</vt:lpstr>
      <vt:lpstr>IMPOSTER CONTENT DETECTION</vt:lpstr>
      <vt:lpstr>Members of team</vt:lpstr>
      <vt:lpstr>WHAT IS FAKE NEWS?</vt:lpstr>
      <vt:lpstr>MOTIVATION</vt:lpstr>
      <vt:lpstr>How to recognize a Fake News Story?</vt:lpstr>
      <vt:lpstr>Detecting Fake News With Natural Language Processing(NLP)</vt:lpstr>
      <vt:lpstr>Objective</vt:lpstr>
      <vt:lpstr>PROBLEM STATEMENT</vt:lpstr>
      <vt:lpstr>DATA SOURCE</vt:lpstr>
      <vt:lpstr>WORKFLOW</vt:lpstr>
      <vt:lpstr>PowerPoint Presentation</vt:lpstr>
      <vt:lpstr>DATA PRE-PROCESSING</vt:lpstr>
      <vt:lpstr>MODELS USED</vt:lpstr>
      <vt:lpstr>Naïve Bayes</vt:lpstr>
      <vt:lpstr>SVM</vt:lpstr>
      <vt:lpstr>Decision Tree</vt:lpstr>
      <vt:lpstr>Random forest</vt:lpstr>
      <vt:lpstr>Logistic Regression</vt:lpstr>
      <vt:lpstr>COMPARISON OF MODELS</vt:lpstr>
      <vt:lpstr>GRAPHICAL REPRESENTATION</vt:lpstr>
      <vt:lpstr>CONFUSION MATRIX</vt:lpstr>
      <vt:lpstr>Confusion Matrix</vt:lpstr>
      <vt:lpstr>Confusion Matrix</vt:lpstr>
      <vt:lpstr>Confusion Matrix</vt:lpstr>
      <vt:lpstr>CHALLENGES FACED</vt:lpstr>
      <vt:lpstr>FUTURE WORK</vt:lpstr>
      <vt:lpstr>A special thanks to our mentor Amir Khan Sir(Technical Trainer) for providing his assistance to us whenever we required it.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IMPOSTER CONTENT DETECTION</dc:title>
  <dc:creator>saxenaojasva007@gmail.com</dc:creator>
  <cp:lastModifiedBy>PRANJAL BANSAL</cp:lastModifiedBy>
  <cp:revision>18</cp:revision>
  <dcterms:created xsi:type="dcterms:W3CDTF">2021-11-28T12:37:05Z</dcterms:created>
  <dcterms:modified xsi:type="dcterms:W3CDTF">2021-11-30T10:08:22Z</dcterms:modified>
</cp:coreProperties>
</file>